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1"/>
  </p:notesMasterIdLst>
  <p:handoutMasterIdLst>
    <p:handoutMasterId r:id="rId12"/>
  </p:handoutMasterIdLst>
  <p:sldIdLst>
    <p:sldId id="266" r:id="rId2"/>
    <p:sldId id="287" r:id="rId3"/>
    <p:sldId id="302" r:id="rId4"/>
    <p:sldId id="303" r:id="rId5"/>
    <p:sldId id="304" r:id="rId6"/>
    <p:sldId id="305" r:id="rId7"/>
    <p:sldId id="300" r:id="rId8"/>
    <p:sldId id="301" r:id="rId9"/>
    <p:sldId id="306" r:id="rId10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  <a:srgbClr val="65EC40"/>
    <a:srgbClr val="10A051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2022/8/11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2022/8/11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729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14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259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59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41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225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18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emf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Summary Report for BFX–UA300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Quality Issue on </a:t>
            </a:r>
            <a:r>
              <a:rPr lang="en-US" altLang="zh-TW" sz="3600" b="1" dirty="0" smtClean="0">
                <a:latin typeface="Calibri" pitchFamily="34" charset="0"/>
              </a:rPr>
              <a:t>May-2022 </a:t>
            </a:r>
            <a:r>
              <a:rPr lang="en-US" altLang="zh-TW" sz="3600" b="1" dirty="0">
                <a:latin typeface="Calibri" pitchFamily="34" charset="0"/>
              </a:rPr>
              <a:t>Product.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410816" y="3584562"/>
            <a:ext cx="284828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Rachel </a:t>
            </a:r>
            <a:r>
              <a:rPr lang="en-US" altLang="en-US" sz="1800" dirty="0" err="1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zh-CN" sz="1800" dirty="0">
                <a:latin typeface="Calibri" pitchFamily="34" charset="0"/>
                <a:cs typeface="Calibri" pitchFamily="34" charset="0"/>
              </a:rPr>
              <a:t>Reviewed by: Toney </a:t>
            </a:r>
            <a:r>
              <a:rPr lang="en-US" altLang="zh-CN" sz="1800" dirty="0" err="1">
                <a:latin typeface="Calibri" pitchFamily="34" charset="0"/>
                <a:cs typeface="Calibri" pitchFamily="34" charset="0"/>
              </a:rPr>
              <a:t>Tu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Approved by: CB Lin</a:t>
            </a:r>
          </a:p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2022-Aug-11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429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30</a:t>
            </a:r>
            <a:r>
              <a:rPr kumimoji="0"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-June-2022, ALT customer complain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[BFX-UA300] 2022.May Mass production issue.</a:t>
            </a:r>
          </a:p>
          <a:p>
            <a:r>
              <a:rPr lang="en-US" dirty="0" smtClean="0"/>
              <a:t>Overall inspection result =&gt; Fail ( Waived</a:t>
            </a:r>
            <a:r>
              <a:rPr lang="en-US" dirty="0"/>
              <a:t>, due to product launch </a:t>
            </a:r>
            <a:r>
              <a:rPr lang="en-US" dirty="0" smtClean="0"/>
              <a:t>schedule )</a:t>
            </a:r>
            <a:endParaRPr lang="en-US" sz="1800" b="1" dirty="0">
              <a:solidFill>
                <a:srgbClr val="FF0000"/>
              </a:solidFill>
              <a:latin typeface="Calibri" pitchFamily="34" charset="0"/>
            </a:endParaRP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</a:t>
            </a:r>
            <a:r>
              <a:rPr lang="en-US" dirty="0"/>
              <a:t>Critical</a:t>
            </a:r>
          </a:p>
          <a:p>
            <a:r>
              <a:rPr lang="en-US" dirty="0"/>
              <a:t>Status LED not </a:t>
            </a:r>
            <a:r>
              <a:rPr lang="en-US" dirty="0" smtClean="0"/>
              <a:t>work * 1 pcs/200</a:t>
            </a:r>
            <a:endParaRPr lang="en-US" dirty="0"/>
          </a:p>
          <a:p>
            <a:r>
              <a:rPr lang="en-US" dirty="0"/>
              <a:t>Ethernet </a:t>
            </a:r>
            <a:r>
              <a:rPr lang="en-US" dirty="0" smtClean="0"/>
              <a:t>unstable * 1 pcs/200</a:t>
            </a:r>
            <a:endParaRPr lang="en-US" dirty="0"/>
          </a:p>
          <a:p>
            <a:r>
              <a:rPr lang="en-US" dirty="0"/>
              <a:t>No sound </a:t>
            </a:r>
            <a:r>
              <a:rPr lang="en-US" dirty="0" smtClean="0"/>
              <a:t>output * 1 pcs/200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•</a:t>
            </a:r>
            <a:r>
              <a:rPr lang="en-US" dirty="0"/>
              <a:t>Major</a:t>
            </a:r>
          </a:p>
          <a:p>
            <a:r>
              <a:rPr lang="en-US" dirty="0"/>
              <a:t>No screen after booting animation</a:t>
            </a:r>
            <a:r>
              <a:rPr lang="en-US" dirty="0" smtClean="0"/>
              <a:t>. * 1 pcs/200</a:t>
            </a:r>
            <a:endParaRPr lang="en-US" dirty="0"/>
          </a:p>
          <a:p>
            <a:r>
              <a:rPr lang="en-US" dirty="0"/>
              <a:t>Cosmetic </a:t>
            </a:r>
            <a:r>
              <a:rPr lang="en-US" dirty="0" smtClean="0"/>
              <a:t>damage * 1 pcs/200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•</a:t>
            </a:r>
            <a:r>
              <a:rPr lang="en-US" dirty="0"/>
              <a:t>Minor</a:t>
            </a:r>
          </a:p>
          <a:p>
            <a:r>
              <a:rPr lang="en-US" dirty="0"/>
              <a:t>Screw </a:t>
            </a:r>
            <a:r>
              <a:rPr lang="en-US" dirty="0" smtClean="0"/>
              <a:t>assembly * 1 pcs/200</a:t>
            </a:r>
            <a:endParaRPr lang="en-US" dirty="0"/>
          </a:p>
          <a:p>
            <a:r>
              <a:rPr lang="en-US" dirty="0"/>
              <a:t>Tact feeling is not </a:t>
            </a:r>
            <a:r>
              <a:rPr lang="en-US" dirty="0" smtClean="0"/>
              <a:t>good * 1 pcs/200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436771"/>
              </p:ext>
            </p:extLst>
          </p:nvPr>
        </p:nvGraphicFramePr>
        <p:xfrm>
          <a:off x="78658" y="580318"/>
          <a:ext cx="8967018" cy="4135827"/>
        </p:xfrm>
        <a:graphic>
          <a:graphicData uri="http://schemas.openxmlformats.org/drawingml/2006/table">
            <a:tbl>
              <a:tblPr/>
              <a:tblGrid>
                <a:gridCol w="2041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1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484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300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11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171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Led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not work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2149695001202201006480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LED is not working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pass normally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On FATP : LED function tested at FT1 station (With factory software) and RC1 station ( With customer software)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can cover on FATP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FA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Take X-ray and VI D22 location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impedance of D22 location 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voltage of D22 location 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Have abnormality on pin 1,2,3.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Swap </a:t>
                      </a:r>
                      <a:r>
                        <a:rPr lang="en-US" altLang="zh-CN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verification between D22 NG sample and D22 OK sample.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This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issue follow D22 ( P/N: 123.00701.005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component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30-July, </a:t>
                      </a:r>
                      <a:r>
                        <a:rPr lang="en-US" altLang="zh-CN" sz="900" dirty="0" err="1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Everlight</a:t>
                      </a:r>
                      <a:r>
                        <a:rPr lang="en-US" altLang="zh-CN" sz="9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had received</a:t>
                      </a:r>
                      <a:r>
                        <a:rPr lang="en-US" altLang="zh-CN" sz="9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NG sample.</a:t>
                      </a: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900" baseline="0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05-Aug, </a:t>
                      </a:r>
                      <a:r>
                        <a:rPr lang="en-US" altLang="zh-CN" sz="900" baseline="0" dirty="0" err="1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Everlight</a:t>
                      </a:r>
                      <a:r>
                        <a:rPr lang="en-US" altLang="zh-CN" sz="9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send FA report.</a:t>
                      </a: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900" baseline="0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13-Aug, ME provide LED crack risk assessment online production.</a:t>
                      </a:r>
                      <a:endParaRPr lang="en-US" altLang="zh-CN" sz="900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On Going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8658" y="82389"/>
            <a:ext cx="5839680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altLang="zh-TW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LED not work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8051858"/>
              </p:ext>
            </p:extLst>
          </p:nvPr>
        </p:nvGraphicFramePr>
        <p:xfrm>
          <a:off x="575187" y="275625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5187" y="275625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2998642"/>
              </p:ext>
            </p:extLst>
          </p:nvPr>
        </p:nvGraphicFramePr>
        <p:xfrm>
          <a:off x="4891548" y="338552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91548" y="338552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856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6715951"/>
              </p:ext>
            </p:extLst>
          </p:nvPr>
        </p:nvGraphicFramePr>
        <p:xfrm>
          <a:off x="117987" y="550607"/>
          <a:ext cx="8947355" cy="4312338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4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8296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0549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1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150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083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Ethernet unstable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2149695001202201006508 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Ethernet unstable (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Ethernet link up is OK, but more than 50% packet loss occurred)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pass normally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At PT station: test program will test Ethernet CRC and throughput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This issue can cover at PT station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FA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Check VI and take X-ray Ethernet block 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impedance and voltage of Ethernet block 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Use oscilloscope to measure crystal frequency  Normal 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Check ping 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Retest NG unit at OBA  Ethernet unstable,  Ethernet speed too low.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en-US" sz="9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Re_solder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U801 and retest OBA  Still NG.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Replace a new U801 and retest PT &amp; OBA  Pass 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This issue follow U801 material (P/N:002.02152.005 , Vender: </a:t>
                      </a:r>
                      <a:r>
                        <a:rPr lang="en-US" sz="9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Realtek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, Date code: 2152)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30-July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REALTEK vendor received NG sample for </a:t>
                      </a:r>
                      <a:r>
                        <a:rPr lang="en-US" altLang="zh-CN" sz="9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further analysis.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Owner: SQE: Ms. Naomi.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On Going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Ethernet unstable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6681227"/>
              </p:ext>
            </p:extLst>
          </p:nvPr>
        </p:nvGraphicFramePr>
        <p:xfrm>
          <a:off x="555465" y="284366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5465" y="284366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567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4892594"/>
              </p:ext>
            </p:extLst>
          </p:nvPr>
        </p:nvGraphicFramePr>
        <p:xfrm>
          <a:off x="72736" y="566070"/>
          <a:ext cx="8987990" cy="4291680"/>
        </p:xfrm>
        <a:graphic>
          <a:graphicData uri="http://schemas.openxmlformats.org/drawingml/2006/table">
            <a:tbl>
              <a:tblPr/>
              <a:tblGrid>
                <a:gridCol w="1893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6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303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1729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59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5957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572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sound output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 1 / 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2149695001202201006507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No sound output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Check FATP data  pass normally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On FATP : Sound function tested at FT2 station (With factory software) and RC1 station ( With customer software)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can cover on FATP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FA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Visual Top &amp; Bot side of NG sample 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Repaired at 5R67,5R68, R108 locations and solder more jump at 2con1 location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Take X-ray U1, RAM, Flash 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the impedance at the position of the resistors next to J813  Found out abnormal.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Retest FT2 &amp; OBA station  Pass 5/5 times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on and play music by external internet within 3 hours  Normal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on/off ( on 3minutes, off 30s) to check sound output  Normal.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This is NTF issue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en-US" sz="9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will keep monitor this issue.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3. No sound output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823009"/>
              </p:ext>
            </p:extLst>
          </p:nvPr>
        </p:nvGraphicFramePr>
        <p:xfrm>
          <a:off x="526026" y="287327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6026" y="287327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186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1594897"/>
              </p:ext>
            </p:extLst>
          </p:nvPr>
        </p:nvGraphicFramePr>
        <p:xfrm>
          <a:off x="72736" y="587150"/>
          <a:ext cx="9071263" cy="4076515"/>
        </p:xfrm>
        <a:graphic>
          <a:graphicData uri="http://schemas.openxmlformats.org/drawingml/2006/table">
            <a:tbl>
              <a:tblPr/>
              <a:tblGrid>
                <a:gridCol w="1726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9742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9682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74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6793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972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screen after booting animation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Major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2149695001202201007918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</a:t>
                      </a:r>
                      <a:r>
                        <a:rPr lang="en-US" sz="9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No screen after booting animation</a:t>
                      </a:r>
                      <a:endParaRPr lang="en-US" sz="9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Check FATP data  pass normally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At RC1, RC2 station : test program will check QR code and display remote capture when product finish booting as the picture bellowing: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This issue can cover at RC1, RC2 station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endParaRPr lang="en-US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indent="0" algn="l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has happened before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and Customer FW: 19.532.16 has bug.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Confirmed with</a:t>
                      </a:r>
                      <a:r>
                        <a:rPr kumimoji="1" lang="en-US" altLang="zh-TW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RD and customer this issue and they still not provide method to fix it.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sz="90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1" lang="en-US" altLang="zh-TW" sz="900" i="1" dirty="0" smtClean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i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 term: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Factory will re- download customer FW 19.532.16 to solve this case.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i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 term: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Continue to work with RD to find a method to fix this issue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No screen after booting animation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04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4187997"/>
              </p:ext>
            </p:extLst>
          </p:nvPr>
        </p:nvGraphicFramePr>
        <p:xfrm>
          <a:off x="72736" y="517891"/>
          <a:ext cx="8927308" cy="4262577"/>
        </p:xfrm>
        <a:graphic>
          <a:graphicData uri="http://schemas.openxmlformats.org/drawingml/2006/table">
            <a:tbl>
              <a:tblPr/>
              <a:tblGrid>
                <a:gridCol w="1569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8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4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Dented on the side of the top case</a:t>
                      </a:r>
                    </a:p>
                    <a:p>
                      <a:r>
                        <a:rPr lang="en-US" altLang="zh-TW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Major</a:t>
                      </a: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1/200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0.5%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The May-2022, online had defect Top housing had damage when OP open housing carton check visual before assembly. We had inform to </a:t>
                      </a:r>
                      <a:r>
                        <a:rPr lang="en-US" altLang="zh-CN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Inkel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 vendor notice this issue and request </a:t>
                      </a:r>
                      <a:r>
                        <a:rPr lang="en-US" altLang="zh-CN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Inkel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 sorting before ship to </a:t>
                      </a:r>
                      <a:r>
                        <a:rPr lang="en-US" altLang="zh-CN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Fii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On production line, OP no check careful housing TOP case had damage.</a:t>
                      </a:r>
                      <a:endParaRPr lang="en-US" altLang="zh-CN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3. Visual Inspection station: OP -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V1001210      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    Nguyen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Thi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Hong -</a:t>
                      </a:r>
                      <a:r>
                        <a:rPr lang="en-US" altLang="zh-CN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Line 9.</a:t>
                      </a:r>
                      <a:endParaRPr lang="en-US" sz="105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altLang="zh-CN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Re-training OP</a:t>
                      </a:r>
                      <a:r>
                        <a:rPr lang="en-US" altLang="zh-CN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check housing incoming and assembly , VI 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altLang="zh-CN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Update NG picture to SOP and Hang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quality </a:t>
                      </a:r>
                      <a:r>
                        <a:rPr lang="en-US" sz="10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arlam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on this station for OP notice it.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5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Cosmetic damage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77748" y="2458788"/>
            <a:ext cx="1325751" cy="1002422"/>
            <a:chOff x="133537" y="2015580"/>
            <a:chExt cx="1325751" cy="100242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537" y="2015580"/>
              <a:ext cx="1325751" cy="1002422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796412" y="2389240"/>
              <a:ext cx="294968" cy="16478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015" y="2555151"/>
            <a:ext cx="983629" cy="6479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26073" y="3683394"/>
            <a:ext cx="655548" cy="125975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636" y="3985497"/>
            <a:ext cx="1242576" cy="65554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989" y="2959999"/>
            <a:ext cx="2181701" cy="171158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50455" y="2398215"/>
            <a:ext cx="647949" cy="9618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4004" y="1116437"/>
            <a:ext cx="895137" cy="116414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4793" y="1118575"/>
            <a:ext cx="895140" cy="115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7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650089"/>
              </p:ext>
            </p:extLst>
          </p:nvPr>
        </p:nvGraphicFramePr>
        <p:xfrm>
          <a:off x="72736" y="517891"/>
          <a:ext cx="8927310" cy="4262577"/>
        </p:xfrm>
        <a:graphic>
          <a:graphicData uri="http://schemas.openxmlformats.org/drawingml/2006/table">
            <a:tbl>
              <a:tblPr/>
              <a:tblGrid>
                <a:gridCol w="1549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65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3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The screw is not fully tightened</a:t>
                      </a:r>
                    </a:p>
                    <a:p>
                      <a:r>
                        <a:rPr lang="en-US" altLang="zh-TW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Minor</a:t>
                      </a: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1/200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0.5%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vi-VN" sz="1050" dirty="0" smtClean="0">
                          <a:latin typeface="+mn-lt"/>
                          <a:cs typeface="Calibri" panose="020F0502020204030204" pitchFamily="34" charset="0"/>
                        </a:rPr>
                        <a:t>1.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OP assembly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AMP main doing no follow SOP, Screw need confirm by 2 “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cach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cach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”.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vi-VN" sz="1050" dirty="0" smtClean="0">
                          <a:latin typeface="+mn-lt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OP no re-check by himself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before transfer to next station.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3. OP doing this station 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: V1016390 Quach Minh 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Quang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  <a:endParaRPr lang="vi-VN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Re-training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OP doing follow SOP.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Update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NG picture to SOP. Quality alarm hang online for OP notice it.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6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Screw assembly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6" y="2121023"/>
            <a:ext cx="1403874" cy="8659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963127" y="1686030"/>
            <a:ext cx="1496555" cy="209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49395" y="3762413"/>
            <a:ext cx="826735" cy="10040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276" y="3845397"/>
            <a:ext cx="1022485" cy="82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254" y="2289459"/>
            <a:ext cx="1202525" cy="89117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824" y="1256930"/>
            <a:ext cx="1388228" cy="6505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8621" y="2289459"/>
            <a:ext cx="1365301" cy="89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4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2416087"/>
              </p:ext>
            </p:extLst>
          </p:nvPr>
        </p:nvGraphicFramePr>
        <p:xfrm>
          <a:off x="13741" y="617804"/>
          <a:ext cx="8972940" cy="4525696"/>
        </p:xfrm>
        <a:graphic>
          <a:graphicData uri="http://schemas.openxmlformats.org/drawingml/2006/table">
            <a:tbl>
              <a:tblPr/>
              <a:tblGrid>
                <a:gridCol w="1618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3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3190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167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7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625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9445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 : Power button tact feeling is NG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PCBA check : one tact switch feels NG in PCBA level.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Fail symptom: As ALT feedback that they found out 1pcs </a:t>
                      </a:r>
                      <a:r>
                        <a:rPr lang="en-US" altLang="zh-TW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tact feeling is not good </a:t>
                      </a: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Check FATP data SN   Pass normally.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Check Visual inspection and X-Ray all is normal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4. Check by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Mustimeter display connection is OK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5. Reassemble Button main and retest button function 5 times FT1 station  Button function Pass normally.   </a:t>
                      </a:r>
                      <a:r>
                        <a:rPr lang="en-US" alt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6. Retest Power Button Function by pressing button 10 times ( Display shows on/off) </a:t>
                      </a:r>
                    </a:p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endParaRPr lang="en-US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Retest NG sample on FATP ( Focus on FT1 station to check button function)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Pass normally.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endParaRPr lang="en-US" alt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Conclusion : NTF issue</a:t>
                      </a:r>
                      <a:endParaRPr lang="en-US" alt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factory will keep monitoring this issue on and re-evaluate the risk of every station on FATP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Owner: ME/</a:t>
                      </a:r>
                      <a:r>
                        <a:rPr lang="zh-CN" alt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阮成倫</a:t>
                      </a:r>
                      <a:endParaRPr lang="en-US" altLang="zh-CN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Update follow ALT request: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effectLst/>
                        </a:rPr>
                        <a:t>Tact feeling is not good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solidFill>
                            <a:srgbClr val="0000FF"/>
                          </a:solidFill>
                          <a:effectLst/>
                        </a:rPr>
                        <a:t>it is not function defect, tact feeling from inspector when pushed by hand</a:t>
                      </a:r>
                      <a:br>
                        <a:rPr lang="en-US" sz="900" dirty="0" smtClean="0">
                          <a:solidFill>
                            <a:srgbClr val="0000FF"/>
                          </a:solidFill>
                          <a:effectLst/>
                        </a:rPr>
                      </a:br>
                      <a:r>
                        <a:rPr lang="en-US" sz="900" dirty="0" smtClean="0">
                          <a:solidFill>
                            <a:srgbClr val="0000FF"/>
                          </a:solidFill>
                          <a:effectLst/>
                        </a:rPr>
                        <a:t>so, Please check and update report below</a:t>
                      </a:r>
                      <a:br>
                        <a:rPr lang="en-US" sz="900" dirty="0" smtClean="0">
                          <a:solidFill>
                            <a:srgbClr val="0000FF"/>
                          </a:solidFill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>1.</a:t>
                      </a:r>
                      <a:r>
                        <a:rPr lang="en-US" sz="900" baseline="0" dirty="0" smtClean="0">
                          <a:effectLst/>
                        </a:rPr>
                        <a:t> </a:t>
                      </a:r>
                      <a:r>
                        <a:rPr lang="en-US" sz="900" dirty="0" smtClean="0">
                          <a:effectLst/>
                        </a:rPr>
                        <a:t> standard tact SW tension by vender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effectLst/>
                        </a:rPr>
                        <a:t>( Due date: 12-Aug )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>2.</a:t>
                      </a:r>
                      <a:r>
                        <a:rPr lang="en-US" sz="900" baseline="0" dirty="0" smtClean="0">
                          <a:effectLst/>
                        </a:rPr>
                        <a:t> </a:t>
                      </a:r>
                      <a:r>
                        <a:rPr lang="en-US" sz="900" dirty="0" smtClean="0">
                          <a:effectLst/>
                        </a:rPr>
                        <a:t> measurement the defected tact SW tension ( Due date: 12-Aug )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> -&gt; it should be checked part level and assembled level.</a:t>
                      </a:r>
                      <a:br>
                        <a:rPr lang="en-US" sz="900" dirty="0" smtClean="0">
                          <a:effectLst/>
                        </a:rPr>
                      </a:b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Rectangle 20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7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Tact feeling is not good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886957"/>
              </p:ext>
            </p:extLst>
          </p:nvPr>
        </p:nvGraphicFramePr>
        <p:xfrm>
          <a:off x="392647" y="318237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3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2647" y="318237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991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17778</TotalTime>
  <Words>1356</Words>
  <Application>Microsoft Office PowerPoint</Application>
  <PresentationFormat>On-screen Show (16:9)</PresentationFormat>
  <Paragraphs>219</Paragraphs>
  <Slides>9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標楷體</vt:lpstr>
      <vt:lpstr>新細明體</vt:lpstr>
      <vt:lpstr>宋体</vt:lpstr>
      <vt:lpstr>宋体</vt:lpstr>
      <vt:lpstr>Arial</vt:lpstr>
      <vt:lpstr>Calibri</vt:lpstr>
      <vt:lpstr>Times New Roman</vt:lpstr>
      <vt:lpstr>Wingdings</vt:lpstr>
      <vt:lpstr>2_Office 佈景主題</vt:lpstr>
      <vt:lpstr>Acrobat Document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1927</cp:revision>
  <dcterms:created xsi:type="dcterms:W3CDTF">2018-11-16T05:26:15Z</dcterms:created>
  <dcterms:modified xsi:type="dcterms:W3CDTF">2022-08-11T10:50:25Z</dcterms:modified>
</cp:coreProperties>
</file>